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256" r:id="rId2"/>
    <p:sldId id="306" r:id="rId3"/>
    <p:sldId id="449" r:id="rId4"/>
    <p:sldId id="451" r:id="rId5"/>
    <p:sldId id="448" r:id="rId6"/>
    <p:sldId id="450" r:id="rId7"/>
    <p:sldId id="322" r:id="rId8"/>
    <p:sldId id="317" r:id="rId9"/>
    <p:sldId id="323" r:id="rId10"/>
    <p:sldId id="328" r:id="rId11"/>
    <p:sldId id="406" r:id="rId12"/>
    <p:sldId id="413" r:id="rId13"/>
    <p:sldId id="405" r:id="rId14"/>
    <p:sldId id="417" r:id="rId15"/>
    <p:sldId id="400" r:id="rId16"/>
    <p:sldId id="401" r:id="rId17"/>
    <p:sldId id="402" r:id="rId18"/>
    <p:sldId id="454" r:id="rId19"/>
    <p:sldId id="422" r:id="rId20"/>
    <p:sldId id="357" r:id="rId21"/>
    <p:sldId id="435" r:id="rId22"/>
    <p:sldId id="441" r:id="rId23"/>
    <p:sldId id="452" r:id="rId24"/>
    <p:sldId id="412" r:id="rId25"/>
    <p:sldId id="430" r:id="rId26"/>
    <p:sldId id="453" r:id="rId27"/>
    <p:sldId id="434" r:id="rId28"/>
    <p:sldId id="455" r:id="rId29"/>
    <p:sldId id="408" r:id="rId30"/>
    <p:sldId id="419" r:id="rId31"/>
    <p:sldId id="423" r:id="rId32"/>
    <p:sldId id="424" r:id="rId33"/>
    <p:sldId id="426" r:id="rId34"/>
    <p:sldId id="427" r:id="rId35"/>
    <p:sldId id="429" r:id="rId36"/>
    <p:sldId id="428" r:id="rId37"/>
    <p:sldId id="431" r:id="rId38"/>
    <p:sldId id="433" r:id="rId39"/>
    <p:sldId id="432" r:id="rId40"/>
    <p:sldId id="404" r:id="rId41"/>
    <p:sldId id="414" r:id="rId42"/>
    <p:sldId id="332" r:id="rId43"/>
    <p:sldId id="407" r:id="rId44"/>
    <p:sldId id="440" r:id="rId45"/>
    <p:sldId id="416" r:id="rId46"/>
  </p:sldIdLst>
  <p:sldSz cx="9144000" cy="6858000" type="screen4x3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0" autoAdjust="0"/>
    <p:restoredTop sz="89690" autoAdjust="0"/>
  </p:normalViewPr>
  <p:slideViewPr>
    <p:cSldViewPr snapToGrid="0">
      <p:cViewPr varScale="1">
        <p:scale>
          <a:sx n="132" d="100"/>
          <a:sy n="132" d="100"/>
        </p:scale>
        <p:origin x="1056" y="120"/>
      </p:cViewPr>
      <p:guideLst/>
    </p:cSldViewPr>
  </p:slideViewPr>
  <p:outlineViewPr>
    <p:cViewPr>
      <p:scale>
        <a:sx n="33" d="100"/>
        <a:sy n="33" d="100"/>
      </p:scale>
      <p:origin x="0" y="-6289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gif>
</file>

<file path=ppt/media/image18.jp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jpg>
</file>

<file path=ppt/media/image25.jpg>
</file>

<file path=ppt/media/image26.jp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B678D-47D4-4557-BEA1-A709ABB99936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7EF9C-76A4-4349-8E91-07298C980E8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35396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105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75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11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678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07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39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65322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02179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9971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1080000"/>
          </a:xfrm>
          <a:solidFill>
            <a:schemeClr val="bg1">
              <a:lumMod val="85000"/>
            </a:schemeClr>
          </a:solidFill>
        </p:spPr>
        <p:txBody>
          <a:bodyPr lIns="360000" tIns="108000" rIns="90000" bIns="72000"/>
          <a:lstStyle>
            <a:lvl1pPr algn="l">
              <a:defRPr b="1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80001"/>
            <a:ext cx="9144000" cy="5777998"/>
          </a:xfrm>
        </p:spPr>
        <p:txBody>
          <a:bodyPr lIns="432000" tIns="360000"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6200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510827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114673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42902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749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645400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81920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049966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3F37BF-01CD-48B7-AC58-DD1952DD1609}" type="datetimeFigureOut">
              <a:rPr lang="sl-SI" smtClean="0"/>
              <a:t>15. 05. 2024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B7096-E50B-40C8-A190-566757431B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083384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8EC87D-D53E-DF87-A2DA-12C2A116D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3447531"/>
          </a:xfrm>
          <a:noFill/>
        </p:spPr>
        <p:txBody>
          <a:bodyPr lIns="0" tIns="720000" rIns="0" bIns="0" anchor="t" anchorCtr="0">
            <a:normAutofit/>
          </a:bodyPr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Social Engineering:</a:t>
            </a:r>
            <a:b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Hacking People</a:t>
            </a:r>
            <a:endParaRPr lang="sl-SI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447531"/>
            <a:ext cx="9144000" cy="3410469"/>
          </a:xfrm>
        </p:spPr>
        <p:txBody>
          <a:bodyPr>
            <a:normAutofit/>
          </a:bodyPr>
          <a:lstStyle/>
          <a:p>
            <a:endParaRPr lang="en-US" sz="3600" b="1" dirty="0"/>
          </a:p>
          <a:p>
            <a:r>
              <a:rPr lang="sl-SI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Mladen </a:t>
            </a:r>
            <a:r>
              <a:rPr lang="sl-SI" sz="3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Prajdić</a:t>
            </a:r>
            <a:endParaRPr lang="en-US" sz="3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3000" dirty="0">
                <a:latin typeface="Segoe UI" panose="020B0502040204020203" pitchFamily="34" charset="0"/>
                <a:cs typeface="Segoe UI" panose="020B0502040204020203" pitchFamily="34" charset="0"/>
              </a:rPr>
              <a:t>Data Platform MVP</a:t>
            </a: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mladenp@gmail.com 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@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MladenPrajdic</a:t>
            </a:r>
            <a:endParaRPr lang="sl-SI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478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733036" y="6619932"/>
            <a:ext cx="14109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Segoe UI" panose="020B0502040204020203" pitchFamily="34" charset="0"/>
                <a:cs typeface="Segoe UI" panose="020B0502040204020203" pitchFamily="34" charset="0"/>
              </a:rPr>
              <a:t>Wikipedia</a:t>
            </a:r>
            <a:endParaRPr lang="sl-SI" sz="1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096" y="1039541"/>
            <a:ext cx="3851808" cy="582895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examples…</a:t>
            </a:r>
            <a:endParaRPr lang="sl-SI" dirty="0"/>
          </a:p>
        </p:txBody>
      </p:sp>
      <p:sp>
        <p:nvSpPr>
          <p:cNvPr id="8" name="Rectangle 7"/>
          <p:cNvSpPr/>
          <p:nvPr/>
        </p:nvSpPr>
        <p:spPr>
          <a:xfrm>
            <a:off x="595644" y="2822912"/>
            <a:ext cx="1909497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cca</a:t>
            </a: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 1300 BC</a:t>
            </a:r>
          </a:p>
          <a:p>
            <a:r>
              <a:rPr lang="en-US" sz="1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dirty="0"/>
              <a:t>Trojan horse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562435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examples…</a:t>
            </a:r>
            <a:endParaRPr lang="sl-SI" dirty="0"/>
          </a:p>
        </p:txBody>
      </p:sp>
      <p:sp>
        <p:nvSpPr>
          <p:cNvPr id="5" name="Rectangle 4"/>
          <p:cNvSpPr/>
          <p:nvPr/>
        </p:nvSpPr>
        <p:spPr>
          <a:xfrm>
            <a:off x="7733036" y="6619932"/>
            <a:ext cx="14109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Segoe UI" panose="020B0502040204020203" pitchFamily="34" charset="0"/>
                <a:cs typeface="Segoe UI" panose="020B0502040204020203" pitchFamily="34" charset="0"/>
              </a:rPr>
              <a:t>Wikipedia</a:t>
            </a:r>
            <a:endParaRPr lang="sl-SI" sz="1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40768" y="5695585"/>
            <a:ext cx="6262484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1964</a:t>
            </a:r>
          </a:p>
          <a:p>
            <a:pPr algn="ctr"/>
            <a:r>
              <a:rPr lang="en-US" sz="1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sl-SI" dirty="0"/>
              <a:t>Frank </a:t>
            </a:r>
            <a:r>
              <a:rPr lang="sl-SI" dirty="0" err="1"/>
              <a:t>Abagnale</a:t>
            </a:r>
            <a:r>
              <a:rPr lang="en-US" dirty="0"/>
              <a:t> Jr. Pretty much everything. Pilot, lawyer, doctor…</a:t>
            </a:r>
            <a:endParaRPr lang="sl-SI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48" y="1365755"/>
            <a:ext cx="7182103" cy="4044076"/>
          </a:xfrm>
        </p:spPr>
      </p:pic>
    </p:spTree>
    <p:extLst>
      <p:ext uri="{BB962C8B-B14F-4D97-AF65-F5344CB8AC3E}">
        <p14:creationId xmlns:p14="http://schemas.microsoft.com/office/powerpoint/2010/main" val="1143876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examples…</a:t>
            </a:r>
            <a:endParaRPr lang="sl-S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887" y="1246539"/>
            <a:ext cx="2562225" cy="3486150"/>
          </a:xfrm>
        </p:spPr>
      </p:pic>
      <p:sp>
        <p:nvSpPr>
          <p:cNvPr id="5" name="Rectangle 4"/>
          <p:cNvSpPr/>
          <p:nvPr/>
        </p:nvSpPr>
        <p:spPr>
          <a:xfrm>
            <a:off x="1675050" y="4899227"/>
            <a:ext cx="579389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1978</a:t>
            </a:r>
          </a:p>
          <a:p>
            <a:pPr algn="ctr"/>
            <a:r>
              <a:rPr lang="en-US" sz="1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Stanley Mark Rifkin defrauded the Security Pacific National bank in Los Angeles managed to steal </a:t>
            </a:r>
          </a:p>
          <a:p>
            <a:pPr algn="ctr"/>
            <a:r>
              <a:rPr lang="en-US" b="1">
                <a:latin typeface="Segoe UI" panose="020B0502040204020203" pitchFamily="34" charset="0"/>
                <a:cs typeface="Segoe UI" panose="020B0502040204020203" pitchFamily="34" charset="0"/>
              </a:rPr>
              <a:t>$10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million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in a single social engineering attack.</a:t>
            </a:r>
          </a:p>
        </p:txBody>
      </p:sp>
    </p:spTree>
    <p:extLst>
      <p:ext uri="{BB962C8B-B14F-4D97-AF65-F5344CB8AC3E}">
        <p14:creationId xmlns:p14="http://schemas.microsoft.com/office/powerpoint/2010/main" val="2323529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examples…</a:t>
            </a:r>
            <a:endParaRPr lang="sl-SI" dirty="0"/>
          </a:p>
        </p:txBody>
      </p:sp>
      <p:sp>
        <p:nvSpPr>
          <p:cNvPr id="4" name="Rectangle 3"/>
          <p:cNvSpPr/>
          <p:nvPr/>
        </p:nvSpPr>
        <p:spPr>
          <a:xfrm>
            <a:off x="8294336" y="6611840"/>
            <a:ext cx="8496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Segoe UI" panose="020B0502040204020203" pitchFamily="34" charset="0"/>
                <a:cs typeface="Segoe UI" panose="020B0502040204020203" pitchFamily="34" charset="0"/>
              </a:rPr>
              <a:t>Wikipedia</a:t>
            </a:r>
            <a:endParaRPr lang="sl-SI" sz="1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872" y="1142790"/>
            <a:ext cx="5036254" cy="3775220"/>
          </a:xfrm>
        </p:spPr>
      </p:pic>
      <p:sp>
        <p:nvSpPr>
          <p:cNvPr id="11" name="Rectangle 10"/>
          <p:cNvSpPr/>
          <p:nvPr/>
        </p:nvSpPr>
        <p:spPr>
          <a:xfrm>
            <a:off x="914400" y="4980800"/>
            <a:ext cx="73151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2007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ctr"/>
            <a:r>
              <a:rPr lang="en-US" sz="1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 mystery man walked out with </a:t>
            </a:r>
            <a:r>
              <a:rPr lang="sl-SI" b="1" dirty="0"/>
              <a:t>€21 </a:t>
            </a:r>
            <a:r>
              <a:rPr lang="en-US" b="1" dirty="0"/>
              <a:t>m</a:t>
            </a:r>
            <a:r>
              <a:rPr lang="sl-SI" b="1" dirty="0" err="1"/>
              <a:t>illion</a:t>
            </a:r>
            <a:r>
              <a:rPr lang="sl-SI" dirty="0"/>
              <a:t> </a:t>
            </a:r>
            <a:r>
              <a:rPr lang="en-US" dirty="0"/>
              <a:t>worth of diamonds from a bank in Belgium. Charm, chocolates, nice guy, got keys copied.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98215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examples…</a:t>
            </a:r>
            <a:endParaRPr lang="sl-S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989" y="1247521"/>
            <a:ext cx="4746022" cy="3573421"/>
          </a:xfrm>
        </p:spPr>
      </p:pic>
      <p:sp>
        <p:nvSpPr>
          <p:cNvPr id="5" name="Rectangle 4"/>
          <p:cNvSpPr/>
          <p:nvPr/>
        </p:nvSpPr>
        <p:spPr>
          <a:xfrm>
            <a:off x="6255143" y="6611779"/>
            <a:ext cx="288885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l-SI" sz="1000" dirty="0">
                <a:latin typeface="Segoe UI" panose="020B0502040204020203" pitchFamily="34" charset="0"/>
                <a:cs typeface="Segoe UI" panose="020B0502040204020203" pitchFamily="34" charset="0"/>
              </a:rPr>
              <a:t>https://www.flickr.com/photos/23370518@N05/</a:t>
            </a:r>
          </a:p>
        </p:txBody>
      </p:sp>
      <p:sp>
        <p:nvSpPr>
          <p:cNvPr id="6" name="Rectangle 5"/>
          <p:cNvSpPr/>
          <p:nvPr/>
        </p:nvSpPr>
        <p:spPr>
          <a:xfrm>
            <a:off x="1391450" y="4988462"/>
            <a:ext cx="6361100" cy="9079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Every single day from beginning of history</a:t>
            </a:r>
          </a:p>
          <a:p>
            <a:pPr algn="ctr"/>
            <a:r>
              <a:rPr lang="en-US" sz="1000" dirty="0"/>
              <a:t> </a:t>
            </a:r>
            <a:endParaRPr lang="en-US" dirty="0"/>
          </a:p>
          <a:p>
            <a:pPr algn="ctr"/>
            <a:r>
              <a:rPr lang="en-US" dirty="0"/>
              <a:t>Kids at home.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374213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452438" y="1701115"/>
            <a:ext cx="8691562" cy="3774318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Exploits a person’s kindness and willingness to help</a:t>
            </a:r>
          </a:p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Investment in security awareness in non-IT employees: Minimal to Non-Existing</a:t>
            </a: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It is much easier to trick someone into giving a password for a system than to spend the effort to crack into the system (Kevin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Mitnick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Engineering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677454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</a:t>
            </a:r>
            <a:endParaRPr lang="sl-SI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80" y="2377089"/>
            <a:ext cx="2219936" cy="11326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511" y="1880226"/>
            <a:ext cx="1802177" cy="18021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93" y="3964460"/>
            <a:ext cx="5024405" cy="12180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4908" y="2982939"/>
            <a:ext cx="2891216" cy="120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541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452438" y="1701114"/>
            <a:ext cx="8242300" cy="49435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Call centers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Pretending to be support or customer</a:t>
            </a: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Direct calls to people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Leaving a message about infected computer,    you call back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Pretending to be utilities companies, banks, etc.</a:t>
            </a: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Voice, calmness, authority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- Calling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676874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452438" y="1701114"/>
            <a:ext cx="8270648" cy="49435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kbd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-audio: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Keytap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https://github.com/ggerganov/kbd-audio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- Calling</a:t>
            </a:r>
            <a:endParaRPr lang="sl-SI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BBD2A2E-F09F-65EA-B1B2-BB522E310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6839" y="2734086"/>
            <a:ext cx="6507162" cy="412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6E8A26-6D25-5BD2-239F-D5A4485E1C87}"/>
              </a:ext>
            </a:extLst>
          </p:cNvPr>
          <p:cNvSpPr txBox="1"/>
          <p:nvPr/>
        </p:nvSpPr>
        <p:spPr>
          <a:xfrm>
            <a:off x="428171" y="3427143"/>
            <a:ext cx="21844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C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It can guess pressed keyboard keys only by analyzing the audio captured from the computer's microphone</a:t>
            </a:r>
            <a:endParaRPr lang="en-US" sz="2000" dirty="0">
              <a:solidFill>
                <a:srgbClr val="C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203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452438" y="1701114"/>
            <a:ext cx="8242300" cy="49435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Emails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Fake pages</a:t>
            </a:r>
          </a:p>
          <a:p>
            <a:pPr lvl="1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Usually No HTTPS</a:t>
            </a:r>
          </a:p>
          <a:p>
            <a:pPr lvl="1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Weird domain names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Spam filters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Hover over the links</a:t>
            </a:r>
          </a:p>
          <a:p>
            <a:pPr lvl="1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Target location</a:t>
            </a: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PhishTank.com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DecentSecurity.com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- Phishing</a:t>
            </a:r>
            <a:endParaRPr lang="sl-SI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750" y="1701114"/>
            <a:ext cx="4482988" cy="393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51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276" y="1057275"/>
            <a:ext cx="5800724" cy="580072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  <a:endParaRPr lang="sl-SI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149086" y="4447597"/>
            <a:ext cx="4427984" cy="1856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Welcome to Slovenia</a:t>
            </a:r>
            <a:endParaRPr lang="sl-SI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buNone/>
            </a:pPr>
            <a:endParaRPr lang="sl-SI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buNone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The sunny side of alps!</a:t>
            </a:r>
            <a:endParaRPr lang="sl-SI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3" descr="H:\x_Mladen\Presentations\English\SQLBits\MVP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348" y="1193605"/>
            <a:ext cx="934580" cy="1466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437" y="2909434"/>
            <a:ext cx="1568402" cy="12881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10" y="5493036"/>
            <a:ext cx="2737257" cy="8732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64" y="4400470"/>
            <a:ext cx="2153438" cy="88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45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F2AB6-FAE8-13A9-6C07-A1761A8F8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Unicode URL Security Issues</a:t>
            </a:r>
            <a:endParaRPr lang="sl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47B25-AFA7-D073-EDD4-F7162B806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Internationalized domain name (IDN) homograph attack</a:t>
            </a:r>
          </a:p>
          <a:p>
            <a:r>
              <a:rPr lang="en-US" dirty="0"/>
              <a:t>Homoglyphs </a:t>
            </a:r>
          </a:p>
          <a:p>
            <a:pPr lvl="1"/>
            <a:r>
              <a:rPr lang="sl-SI" b="0" i="0" dirty="0">
                <a:solidFill>
                  <a:srgbClr val="202122"/>
                </a:solidFill>
                <a:effectLst/>
              </a:rPr>
              <a:t>0 </a:t>
            </a:r>
            <a:r>
              <a:rPr lang="sl-SI" b="0" i="0" dirty="0" err="1">
                <a:solidFill>
                  <a:srgbClr val="202122"/>
                </a:solidFill>
                <a:effectLst/>
              </a:rPr>
              <a:t>and</a:t>
            </a:r>
            <a:r>
              <a:rPr lang="sl-SI" b="0" i="0" dirty="0">
                <a:solidFill>
                  <a:srgbClr val="202122"/>
                </a:solidFill>
                <a:effectLst/>
              </a:rPr>
              <a:t> O</a:t>
            </a:r>
            <a:r>
              <a:rPr lang="en-US" b="0" i="0" dirty="0">
                <a:solidFill>
                  <a:srgbClr val="202122"/>
                </a:solidFill>
                <a:effectLst/>
              </a:rPr>
              <a:t>, I and 1, l and I</a:t>
            </a:r>
          </a:p>
          <a:p>
            <a:pPr lvl="1"/>
            <a:r>
              <a:rPr lang="en-US" dirty="0">
                <a:solidFill>
                  <a:srgbClr val="202122"/>
                </a:solidFill>
              </a:rPr>
              <a:t>Chars that look like but have a different meaning</a:t>
            </a:r>
          </a:p>
          <a:p>
            <a:r>
              <a:rPr lang="en-US" dirty="0"/>
              <a:t>Homograph</a:t>
            </a:r>
          </a:p>
          <a:p>
            <a:pPr lvl="1"/>
            <a:r>
              <a:rPr lang="en-US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words spelled alike but different in meaning or derivation or pronunciation</a:t>
            </a:r>
          </a:p>
          <a:p>
            <a:pPr lvl="2"/>
            <a:r>
              <a:rPr lang="en-US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bow of a ship, a bow and arrow</a:t>
            </a:r>
            <a:endParaRPr lang="en-US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lvl="1"/>
            <a:endParaRPr lang="en-US" dirty="0">
              <a:solidFill>
                <a:srgbClr val="202122"/>
              </a:solidFill>
            </a:endParaRPr>
          </a:p>
          <a:p>
            <a:pPr lvl="1"/>
            <a:endParaRPr lang="en-US" dirty="0">
              <a:solidFill>
                <a:srgbClr val="202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665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- Phishing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interesting phishing URL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Would you be fooled?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39" y="2682906"/>
            <a:ext cx="49530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085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- Phishing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about this one?</a:t>
            </a:r>
          </a:p>
          <a:p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86" y="2159250"/>
            <a:ext cx="6934200" cy="3619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328886" y="2596632"/>
            <a:ext cx="11321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Cyrilic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a</a:t>
            </a:r>
          </a:p>
          <a:p>
            <a:r>
              <a:rPr lang="en-US" dirty="0"/>
              <a:t>(U+0430)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327683" y="4404149"/>
            <a:ext cx="11321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ASCII a</a:t>
            </a:r>
          </a:p>
          <a:p>
            <a:r>
              <a:rPr lang="en-US" dirty="0"/>
              <a:t>(U+0041)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47700" y="2237250"/>
            <a:ext cx="3128361" cy="763125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647700" y="4173749"/>
            <a:ext cx="3128361" cy="703051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34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- Phishing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496" y="1227316"/>
            <a:ext cx="5611008" cy="5163271"/>
          </a:xfrm>
        </p:spPr>
      </p:pic>
    </p:spTree>
    <p:extLst>
      <p:ext uri="{BB962C8B-B14F-4D97-AF65-F5344CB8AC3E}">
        <p14:creationId xmlns:p14="http://schemas.microsoft.com/office/powerpoint/2010/main" val="22517267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Emotional motivators</a:t>
            </a:r>
            <a:endParaRPr lang="sl-S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71" y="1262302"/>
            <a:ext cx="6858000" cy="5105400"/>
          </a:xfrm>
        </p:spPr>
      </p:pic>
      <p:sp>
        <p:nvSpPr>
          <p:cNvPr id="5" name="Rectangle 4"/>
          <p:cNvSpPr/>
          <p:nvPr/>
        </p:nvSpPr>
        <p:spPr>
          <a:xfrm>
            <a:off x="4855221" y="2484256"/>
            <a:ext cx="1812615" cy="194208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6" name="Rectangle 5"/>
          <p:cNvSpPr/>
          <p:nvPr/>
        </p:nvSpPr>
        <p:spPr>
          <a:xfrm>
            <a:off x="155771" y="2678463"/>
            <a:ext cx="4699450" cy="202301"/>
          </a:xfrm>
          <a:prstGeom prst="rect">
            <a:avLst/>
          </a:prstGeom>
          <a:solidFill>
            <a:schemeClr val="accent4">
              <a:lumMod val="60000"/>
              <a:lumOff val="40000"/>
              <a:alpha val="3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013771" y="2396694"/>
            <a:ext cx="1427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Compassion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4149865" y="3997520"/>
            <a:ext cx="2008174" cy="202245"/>
          </a:xfrm>
          <a:prstGeom prst="rect">
            <a:avLst/>
          </a:prstGeom>
          <a:solidFill>
            <a:schemeClr val="bg2">
              <a:lumMod val="50000"/>
              <a:alpha val="3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1" name="Rectangle 10"/>
          <p:cNvSpPr/>
          <p:nvPr/>
        </p:nvSpPr>
        <p:spPr>
          <a:xfrm>
            <a:off x="7013770" y="3913976"/>
            <a:ext cx="614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Fear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55770" y="3046881"/>
            <a:ext cx="6690092" cy="392234"/>
          </a:xfrm>
          <a:prstGeom prst="rect">
            <a:avLst/>
          </a:prstGeom>
          <a:solidFill>
            <a:srgbClr val="C00000">
              <a:alpha val="3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3" name="Rectangle 12"/>
          <p:cNvSpPr/>
          <p:nvPr/>
        </p:nvSpPr>
        <p:spPr>
          <a:xfrm>
            <a:off x="7013770" y="3054973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Anger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55769" y="4564220"/>
            <a:ext cx="6690093" cy="800799"/>
          </a:xfrm>
          <a:prstGeom prst="rect">
            <a:avLst/>
          </a:prstGeom>
          <a:solidFill>
            <a:schemeClr val="accent6">
              <a:lumMod val="75000"/>
              <a:alpha val="3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5" name="Rectangle 14"/>
          <p:cNvSpPr/>
          <p:nvPr/>
        </p:nvSpPr>
        <p:spPr>
          <a:xfrm>
            <a:off x="7013770" y="4774872"/>
            <a:ext cx="19852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Feel-good reward</a:t>
            </a:r>
          </a:p>
        </p:txBody>
      </p:sp>
    </p:spTree>
    <p:extLst>
      <p:ext uri="{BB962C8B-B14F-4D97-AF65-F5344CB8AC3E}">
        <p14:creationId xmlns:p14="http://schemas.microsoft.com/office/powerpoint/2010/main" val="352937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10" grpId="0" animBg="1"/>
      <p:bldP spid="11" grpId="0"/>
      <p:bldP spid="12" grpId="0" animBg="1"/>
      <p:bldP spid="13" grpId="0"/>
      <p:bldP spid="14" grpId="0" animBg="1"/>
      <p:bldP spid="1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– AI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quality AI generated human videos</a:t>
            </a:r>
          </a:p>
          <a:p>
            <a:pPr lvl="1"/>
            <a:r>
              <a:rPr lang="en-US" dirty="0"/>
              <a:t>Compromising fake videos</a:t>
            </a:r>
          </a:p>
          <a:p>
            <a:pPr lvl="1"/>
            <a:r>
              <a:rPr lang="en-US" dirty="0"/>
              <a:t>Blackmail</a:t>
            </a:r>
          </a:p>
          <a:p>
            <a:pPr lvl="1"/>
            <a:r>
              <a:rPr lang="en-US" dirty="0"/>
              <a:t>Doesn’t matter if fake</a:t>
            </a:r>
          </a:p>
        </p:txBody>
      </p:sp>
    </p:spTree>
    <p:extLst>
      <p:ext uri="{BB962C8B-B14F-4D97-AF65-F5344CB8AC3E}">
        <p14:creationId xmlns:p14="http://schemas.microsoft.com/office/powerpoint/2010/main" val="11022381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– In person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 talk</a:t>
            </a:r>
          </a:p>
          <a:p>
            <a:pPr lvl="1"/>
            <a:r>
              <a:rPr lang="en-US" dirty="0"/>
              <a:t>Giving away information not perceived to be important</a:t>
            </a:r>
          </a:p>
          <a:p>
            <a:pPr lvl="1"/>
            <a:r>
              <a:rPr lang="en-US" dirty="0"/>
              <a:t>OS, browser, VPN client, </a:t>
            </a:r>
            <a:r>
              <a:rPr lang="en-US" dirty="0" err="1"/>
              <a:t>WiFi</a:t>
            </a:r>
            <a:r>
              <a:rPr lang="en-US" dirty="0"/>
              <a:t>, Anti-virus,…</a:t>
            </a:r>
          </a:p>
          <a:p>
            <a:pPr lvl="1"/>
            <a:r>
              <a:rPr lang="en-US" dirty="0"/>
              <a:t>Other more personal info</a:t>
            </a:r>
          </a:p>
          <a:p>
            <a:pPr lvl="1"/>
            <a:endParaRPr lang="en-US" dirty="0"/>
          </a:p>
          <a:p>
            <a:r>
              <a:rPr lang="en-US" dirty="0"/>
              <a:t>Shoulder surfing</a:t>
            </a:r>
          </a:p>
          <a:p>
            <a:endParaRPr lang="en-US" dirty="0"/>
          </a:p>
          <a:p>
            <a:r>
              <a:rPr lang="en-US" dirty="0"/>
              <a:t>Dumpster diving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89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Shoulder Surfing</a:t>
            </a:r>
            <a:endParaRPr lang="sl-SI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506" y="1205713"/>
            <a:ext cx="6650988" cy="546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0641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Being cheeky</a:t>
            </a:r>
            <a:endParaRPr lang="sl-S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72F252-88E7-C256-E235-B2890B490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84" y="1080001"/>
            <a:ext cx="4825831" cy="577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18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Elicitation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The subtle extraction of information during an apparently normal and innocent conversation</a:t>
            </a:r>
          </a:p>
          <a:p>
            <a:r>
              <a:rPr lang="en-US" b="1" dirty="0"/>
              <a:t>Social engineer must be comfortable                 with himself and the role he plays</a:t>
            </a:r>
          </a:p>
          <a:p>
            <a:endParaRPr lang="en-US" dirty="0"/>
          </a:p>
          <a:p>
            <a:r>
              <a:rPr lang="en-US" dirty="0"/>
              <a:t>Rapport</a:t>
            </a:r>
          </a:p>
          <a:p>
            <a:r>
              <a:rPr lang="en-US" dirty="0"/>
              <a:t>Trust</a:t>
            </a:r>
          </a:p>
          <a:p>
            <a:r>
              <a:rPr lang="en-US" dirty="0"/>
              <a:t>Get information/access we want</a:t>
            </a:r>
          </a:p>
          <a:p>
            <a:r>
              <a:rPr lang="en-US" dirty="0"/>
              <a:t>Attack the target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39164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/>
              <a:t>DataGrillen</a:t>
            </a:r>
            <a:r>
              <a:rPr lang="en-US" sz="5400" dirty="0"/>
              <a:t> </a:t>
            </a:r>
            <a:r>
              <a:rPr lang="en-US" sz="5400" b="0" dirty="0">
                <a:solidFill>
                  <a:schemeClr val="bg1">
                    <a:lumMod val="75000"/>
                  </a:schemeClr>
                </a:solidFill>
              </a:rPr>
              <a:t>session, yet no</a:t>
            </a:r>
            <a:r>
              <a:rPr lang="en-US" sz="5400" b="0" dirty="0"/>
              <a:t> </a:t>
            </a:r>
            <a:r>
              <a:rPr lang="en-US" sz="5400" dirty="0"/>
              <a:t>awesome SQL content </a:t>
            </a:r>
            <a:r>
              <a:rPr lang="en-US" sz="5400" b="0" dirty="0">
                <a:solidFill>
                  <a:schemeClr val="bg1">
                    <a:lumMod val="75000"/>
                  </a:schemeClr>
                </a:solidFill>
              </a:rPr>
              <a:t>at all.</a:t>
            </a:r>
            <a:br>
              <a:rPr lang="en-US" sz="5400" b="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3200" b="0" dirty="0"/>
              <a:t> </a:t>
            </a:r>
            <a:br>
              <a:rPr lang="en-US" sz="3200" b="0" dirty="0"/>
            </a:br>
            <a:r>
              <a:rPr lang="en-US" sz="7200" dirty="0">
                <a:solidFill>
                  <a:srgbClr val="C00000"/>
                </a:solidFill>
              </a:rPr>
              <a:t>GASP!</a:t>
            </a:r>
            <a:endParaRPr lang="sl-SI" sz="5400" dirty="0">
              <a:solidFill>
                <a:srgbClr val="C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3708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Rapport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Rapport is a close and harmonious relationship in which the people or groups concerned understand each other's feelings or ideas and communicate well</a:t>
            </a:r>
          </a:p>
          <a:p>
            <a:r>
              <a:rPr lang="en-US" dirty="0"/>
              <a:t>Once you have it, trust level increases dramatically</a:t>
            </a:r>
          </a:p>
          <a:p>
            <a:endParaRPr lang="en-US" dirty="0"/>
          </a:p>
          <a:p>
            <a:r>
              <a:rPr lang="en-US" dirty="0"/>
              <a:t>Body language</a:t>
            </a:r>
          </a:p>
          <a:p>
            <a:r>
              <a:rPr lang="en-US" dirty="0"/>
              <a:t>Being genuine</a:t>
            </a:r>
          </a:p>
          <a:p>
            <a:r>
              <a:rPr lang="en-US" dirty="0"/>
              <a:t>Appeal to ego</a:t>
            </a:r>
          </a:p>
          <a:p>
            <a:r>
              <a:rPr lang="en-US" dirty="0"/>
              <a:t>Understanding communication style </a:t>
            </a:r>
          </a:p>
          <a:p>
            <a:pPr lvl="1"/>
            <a:r>
              <a:rPr lang="en-US" dirty="0"/>
              <a:t>Visual, Auditory, </a:t>
            </a:r>
            <a:r>
              <a:rPr lang="sl-SI" dirty="0" err="1"/>
              <a:t>Kinesthetic</a:t>
            </a:r>
            <a:r>
              <a:rPr lang="en-US" dirty="0"/>
              <a:t> (feeling, touch)</a:t>
            </a:r>
          </a:p>
          <a:p>
            <a:r>
              <a:rPr lang="en-US" dirty="0"/>
              <a:t>Anchoring</a:t>
            </a:r>
          </a:p>
          <a:p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283173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Body Language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Breaching personal space</a:t>
            </a:r>
          </a:p>
          <a:p>
            <a:endParaRPr lang="en-US" dirty="0"/>
          </a:p>
          <a:p>
            <a:r>
              <a:rPr lang="en-US" dirty="0"/>
              <a:t>Approach direction</a:t>
            </a:r>
          </a:p>
          <a:p>
            <a:pPr lvl="1"/>
            <a:endParaRPr lang="en-US" dirty="0"/>
          </a:p>
          <a:p>
            <a:r>
              <a:rPr lang="en-US" dirty="0"/>
              <a:t>Facial expressions</a:t>
            </a:r>
          </a:p>
          <a:p>
            <a:endParaRPr lang="en-US" dirty="0"/>
          </a:p>
          <a:p>
            <a:r>
              <a:rPr lang="en-US" dirty="0"/>
              <a:t>Body orientation direction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782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 Genuine, Appeal To Ego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 actually interested</a:t>
            </a:r>
          </a:p>
          <a:p>
            <a:r>
              <a:rPr lang="en-US" dirty="0"/>
              <a:t>Listen, hear</a:t>
            </a:r>
          </a:p>
          <a:p>
            <a:r>
              <a:rPr lang="en-US" dirty="0"/>
              <a:t>Carry on conversation</a:t>
            </a:r>
          </a:p>
          <a:p>
            <a:endParaRPr lang="en-US" dirty="0"/>
          </a:p>
          <a:p>
            <a:r>
              <a:rPr lang="en-US" dirty="0"/>
              <a:t>Give praise</a:t>
            </a:r>
          </a:p>
          <a:p>
            <a:r>
              <a:rPr lang="en-US" dirty="0"/>
              <a:t>Compliment</a:t>
            </a:r>
          </a:p>
          <a:p>
            <a:r>
              <a:rPr lang="en-US" dirty="0"/>
              <a:t>Tell to do instead of asking</a:t>
            </a:r>
          </a:p>
          <a:p>
            <a:endParaRPr lang="en-US" dirty="0"/>
          </a:p>
          <a:p>
            <a:r>
              <a:rPr lang="en-US" dirty="0"/>
              <a:t>But not too much, or you’re creepy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013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Communication Style 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sz="2800" dirty="0"/>
              <a:t>Visual</a:t>
            </a:r>
            <a:endParaRPr lang="en-US" dirty="0"/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“</a:t>
            </a:r>
            <a:r>
              <a:rPr lang="en-US" sz="2400" dirty="0" err="1"/>
              <a:t>Ahh</a:t>
            </a:r>
            <a:r>
              <a:rPr lang="en-US" sz="2400" dirty="0"/>
              <a:t>, I see.”</a:t>
            </a:r>
          </a:p>
          <a:p>
            <a:pPr marL="228600" lvl="1">
              <a:spcBef>
                <a:spcPts val="1000"/>
              </a:spcBef>
            </a:pPr>
            <a:endParaRPr lang="en-US" sz="2800" dirty="0"/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Auditory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“Excellent, I hear you!”</a:t>
            </a:r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marL="228600" lvl="1">
              <a:spcBef>
                <a:spcPts val="1000"/>
              </a:spcBef>
            </a:pPr>
            <a:r>
              <a:rPr lang="sl-SI" sz="2800" dirty="0" err="1"/>
              <a:t>Kinesthetic</a:t>
            </a:r>
            <a:r>
              <a:rPr lang="en-US" sz="2800" dirty="0"/>
              <a:t> (feeling, touch)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“Cool, I can grasp that.”</a:t>
            </a:r>
          </a:p>
        </p:txBody>
      </p:sp>
    </p:spTree>
    <p:extLst>
      <p:ext uri="{BB962C8B-B14F-4D97-AF65-F5344CB8AC3E}">
        <p14:creationId xmlns:p14="http://schemas.microsoft.com/office/powerpoint/2010/main" val="10629899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Anchoring</a:t>
            </a:r>
            <a:endParaRPr lang="sl-SI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950" y="1725291"/>
            <a:ext cx="35941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72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Anchoring</a:t>
            </a:r>
            <a:endParaRPr lang="sl-SI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971" y="1335186"/>
            <a:ext cx="3344058" cy="502110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55855" y="6611479"/>
            <a:ext cx="52881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l-SI" sz="1000" dirty="0">
                <a:latin typeface="Segoe UI" panose="020B0502040204020203" pitchFamily="34" charset="0"/>
                <a:cs typeface="Segoe UI" panose="020B0502040204020203" pitchFamily="34" charset="0"/>
              </a:rPr>
              <a:t>https://commons.wikimedia.org/wiki/Category:Confusion#/media/File:Confused_Felipe.jpg</a:t>
            </a:r>
          </a:p>
        </p:txBody>
      </p:sp>
    </p:spTree>
    <p:extLst>
      <p:ext uri="{BB962C8B-B14F-4D97-AF65-F5344CB8AC3E}">
        <p14:creationId xmlns:p14="http://schemas.microsoft.com/office/powerpoint/2010/main" val="41360620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Linking action to thought</a:t>
            </a:r>
          </a:p>
          <a:p>
            <a:r>
              <a:rPr lang="en-US" dirty="0"/>
              <a:t>Can be word, hand movement, sound</a:t>
            </a:r>
          </a:p>
          <a:p>
            <a:endParaRPr lang="en-US" dirty="0"/>
          </a:p>
          <a:p>
            <a:r>
              <a:rPr lang="en-US" dirty="0"/>
              <a:t>Pavlov dogs</a:t>
            </a:r>
          </a:p>
          <a:p>
            <a:endParaRPr lang="en-US" dirty="0"/>
          </a:p>
          <a:p>
            <a:r>
              <a:rPr lang="en-US" dirty="0"/>
              <a:t>Training since childhood for standard social reactions</a:t>
            </a:r>
            <a:endParaRPr lang="sl-SI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Anchoring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8995906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“powerful” combo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5400" b="1" dirty="0"/>
          </a:p>
          <a:p>
            <a:pPr marL="0" indent="0" algn="ctr">
              <a:buNone/>
            </a:pPr>
            <a:r>
              <a:rPr lang="en-US" sz="5400" b="1" dirty="0"/>
              <a:t>Confidence </a:t>
            </a:r>
          </a:p>
          <a:p>
            <a:pPr marL="0" indent="0" algn="ctr">
              <a:buNone/>
            </a:pPr>
            <a:r>
              <a:rPr lang="en-US" sz="4000" dirty="0"/>
              <a:t>and</a:t>
            </a:r>
            <a:endParaRPr lang="en-US" sz="5400" dirty="0"/>
          </a:p>
          <a:p>
            <a:pPr marL="0" indent="0" algn="ctr">
              <a:buNone/>
            </a:pPr>
            <a:r>
              <a:rPr lang="en-US" sz="5400" b="1" dirty="0"/>
              <a:t>“Because”</a:t>
            </a:r>
            <a:endParaRPr lang="sl-SI" sz="5400" b="1" dirty="0"/>
          </a:p>
        </p:txBody>
      </p:sp>
    </p:spTree>
    <p:extLst>
      <p:ext uri="{BB962C8B-B14F-4D97-AF65-F5344CB8AC3E}">
        <p14:creationId xmlns:p14="http://schemas.microsoft.com/office/powerpoint/2010/main" val="5902521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Elicitation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4000" dirty="0"/>
              <a:t>Honesty is the key to a relationship. </a:t>
            </a:r>
          </a:p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4000" b="1" dirty="0"/>
              <a:t>If you can fake that, </a:t>
            </a:r>
          </a:p>
          <a:p>
            <a:pPr marL="0" indent="0" algn="ctr">
              <a:buNone/>
            </a:pPr>
            <a:r>
              <a:rPr lang="en-US" sz="4000" b="1" dirty="0"/>
              <a:t>you’re in</a:t>
            </a:r>
          </a:p>
        </p:txBody>
      </p:sp>
    </p:spTree>
    <p:extLst>
      <p:ext uri="{BB962C8B-B14F-4D97-AF65-F5344CB8AC3E}">
        <p14:creationId xmlns:p14="http://schemas.microsoft.com/office/powerpoint/2010/main" val="1565880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“Advanced” level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Hot women/men in bars</a:t>
            </a:r>
          </a:p>
          <a:p>
            <a:endParaRPr lang="en-US" dirty="0"/>
          </a:p>
          <a:p>
            <a:r>
              <a:rPr lang="en-US" dirty="0"/>
              <a:t>“Forgotten” or free USB sticks</a:t>
            </a:r>
          </a:p>
          <a:p>
            <a:endParaRPr lang="sl-SI" dirty="0"/>
          </a:p>
          <a:p>
            <a:r>
              <a:rPr lang="en-US" dirty="0"/>
              <a:t>Basically they need prior preparation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5998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/>
              <a:t>DataGrillen</a:t>
            </a:r>
            <a:r>
              <a:rPr lang="en-US" sz="5400" dirty="0"/>
              <a:t> </a:t>
            </a:r>
            <a:r>
              <a:rPr lang="en-US" sz="5400" b="0" dirty="0">
                <a:solidFill>
                  <a:schemeClr val="bg1">
                    <a:lumMod val="75000"/>
                  </a:schemeClr>
                </a:solidFill>
              </a:rPr>
              <a:t>session, yet </a:t>
            </a:r>
            <a:r>
              <a:rPr lang="en-US" sz="5400" dirty="0">
                <a:solidFill>
                  <a:schemeClr val="bg1">
                    <a:lumMod val="75000"/>
                  </a:schemeClr>
                </a:solidFill>
              </a:rPr>
              <a:t>no</a:t>
            </a:r>
            <a:r>
              <a:rPr lang="en-US" sz="5400" b="0" dirty="0">
                <a:solidFill>
                  <a:schemeClr val="bg1">
                    <a:lumMod val="75000"/>
                  </a:schemeClr>
                </a:solidFill>
              </a:rPr>
              <a:t> awesome SQL </a:t>
            </a:r>
            <a:r>
              <a:rPr lang="en-US" sz="5400" dirty="0"/>
              <a:t>content at all</a:t>
            </a:r>
            <a:r>
              <a:rPr lang="en-US" sz="5400" b="0" dirty="0"/>
              <a:t>.</a:t>
            </a:r>
            <a:br>
              <a:rPr lang="en-US" sz="5400" b="0" dirty="0"/>
            </a:br>
            <a:r>
              <a:rPr lang="en-US" sz="3200" b="0" dirty="0"/>
              <a:t> </a:t>
            </a:r>
            <a:br>
              <a:rPr lang="en-US" sz="3600" b="0" dirty="0"/>
            </a:br>
            <a:r>
              <a:rPr lang="en-US" sz="7200" dirty="0">
                <a:solidFill>
                  <a:srgbClr val="C00000"/>
                </a:solidFill>
              </a:rPr>
              <a:t>GASP!</a:t>
            </a:r>
            <a:endParaRPr lang="sl-SI" sz="4000" dirty="0">
              <a:solidFill>
                <a:srgbClr val="C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3156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good are they?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516124" y="2228085"/>
            <a:ext cx="3941064" cy="917451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lvl="1" indent="0" algn="ctr">
              <a:spcBef>
                <a:spcPts val="750"/>
              </a:spcBef>
              <a:buNone/>
            </a:pPr>
            <a:r>
              <a:rPr lang="en-US" sz="4800" dirty="0">
                <a:latin typeface="Segoe UI" panose="020B0502040204020203" pitchFamily="34" charset="0"/>
                <a:cs typeface="Segoe UI" panose="020B0502040204020203" pitchFamily="34" charset="0"/>
              </a:rPr>
              <a:t>Success rate:</a:t>
            </a:r>
          </a:p>
        </p:txBody>
      </p:sp>
      <p:sp>
        <p:nvSpPr>
          <p:cNvPr id="4" name="Rectangle 3"/>
          <p:cNvSpPr/>
          <p:nvPr/>
        </p:nvSpPr>
        <p:spPr>
          <a:xfrm>
            <a:off x="2100426" y="3145536"/>
            <a:ext cx="47724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indent="0" algn="ctr">
              <a:spcBef>
                <a:spcPts val="750"/>
              </a:spcBef>
              <a:buNone/>
            </a:pPr>
            <a:r>
              <a:rPr lang="en-US" sz="13800" b="1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100%</a:t>
            </a:r>
            <a:endParaRPr lang="sl-SI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58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452438" y="1701114"/>
            <a:ext cx="8242300" cy="49435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Common Sense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Education</a:t>
            </a:r>
          </a:p>
          <a:p>
            <a:pPr lvl="1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Single day of education: Success goes 20% </a:t>
            </a:r>
            <a:r>
              <a:rPr lang="en-US">
                <a:latin typeface="Segoe UI" panose="020B0502040204020203" pitchFamily="34" charset="0"/>
                <a:cs typeface="Segoe UI" panose="020B0502040204020203" pitchFamily="34" charset="0"/>
              </a:rPr>
              <a:t>-&gt; 90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%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Two-Factor authentication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Spam filters, Browser protections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Data destruction, Paper shredding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Physical security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Engineering – Prevention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749508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Engineering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1" indent="0" algn="ctr">
              <a:spcBef>
                <a:spcPts val="1000"/>
              </a:spcBef>
              <a:buNone/>
            </a:pPr>
            <a:endParaRPr lang="en-US" dirty="0"/>
          </a:p>
          <a:p>
            <a:pPr marL="0" lvl="1" indent="0" algn="ctr">
              <a:spcBef>
                <a:spcPts val="1000"/>
              </a:spcBef>
              <a:buNone/>
            </a:pPr>
            <a:r>
              <a:rPr lang="en-US" sz="5400" dirty="0"/>
              <a:t>Clean up cost </a:t>
            </a:r>
          </a:p>
          <a:p>
            <a:pPr marL="0" lvl="1" indent="0" algn="ctr">
              <a:spcBef>
                <a:spcPts val="1000"/>
              </a:spcBef>
              <a:buNone/>
            </a:pPr>
            <a:r>
              <a:rPr lang="en-US" sz="5400" dirty="0"/>
              <a:t>for company between </a:t>
            </a:r>
            <a:r>
              <a:rPr lang="en-US" sz="5400" b="1" dirty="0">
                <a:solidFill>
                  <a:srgbClr val="C00000"/>
                </a:solidFill>
              </a:rPr>
              <a:t>$25,000 </a:t>
            </a:r>
            <a:r>
              <a:rPr lang="en-US" sz="5400" dirty="0"/>
              <a:t>and</a:t>
            </a:r>
            <a:r>
              <a:rPr lang="en-US" sz="5400" b="1" dirty="0">
                <a:solidFill>
                  <a:srgbClr val="C00000"/>
                </a:solidFill>
              </a:rPr>
              <a:t> $100,000</a:t>
            </a:r>
          </a:p>
          <a:p>
            <a:pPr marL="0" lvl="1" indent="0" algn="ctr">
              <a:spcBef>
                <a:spcPts val="1000"/>
              </a:spcBef>
              <a:buNone/>
            </a:pPr>
            <a:r>
              <a:rPr lang="en-US" sz="5400" dirty="0"/>
              <a:t>per incident</a:t>
            </a:r>
            <a:endParaRPr lang="sl-SI" sz="5400" dirty="0"/>
          </a:p>
        </p:txBody>
      </p:sp>
    </p:spTree>
    <p:extLst>
      <p:ext uri="{BB962C8B-B14F-4D97-AF65-F5344CB8AC3E}">
        <p14:creationId xmlns:p14="http://schemas.microsoft.com/office/powerpoint/2010/main" val="33068529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</a:t>
            </a:r>
            <a:r>
              <a:rPr lang="en-US"/>
              <a:t>to Remember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your security budget</a:t>
            </a:r>
          </a:p>
          <a:p>
            <a:pPr lvl="1"/>
            <a:r>
              <a:rPr lang="en-US" dirty="0"/>
              <a:t>80%: </a:t>
            </a:r>
            <a:r>
              <a:rPr lang="en-US" dirty="0" err="1"/>
              <a:t>sysadmin</a:t>
            </a:r>
            <a:r>
              <a:rPr lang="en-US" dirty="0"/>
              <a:t> education</a:t>
            </a:r>
          </a:p>
          <a:p>
            <a:pPr lvl="1"/>
            <a:r>
              <a:rPr lang="en-US" dirty="0"/>
              <a:t>20%: people education</a:t>
            </a:r>
          </a:p>
          <a:p>
            <a:endParaRPr lang="en-US" dirty="0"/>
          </a:p>
          <a:p>
            <a:r>
              <a:rPr lang="en-US" b="1" dirty="0"/>
              <a:t>Common Sense</a:t>
            </a:r>
          </a:p>
          <a:p>
            <a:endParaRPr lang="en-US" dirty="0"/>
          </a:p>
          <a:p>
            <a:r>
              <a:rPr lang="en-US" dirty="0" err="1"/>
              <a:t>Metasploit</a:t>
            </a:r>
            <a:endParaRPr lang="en-US" dirty="0"/>
          </a:p>
          <a:p>
            <a:r>
              <a:rPr lang="sl-SI" dirty="0"/>
              <a:t>Social-</a:t>
            </a:r>
            <a:r>
              <a:rPr lang="sl-SI" dirty="0" err="1"/>
              <a:t>Engineer</a:t>
            </a:r>
            <a:r>
              <a:rPr lang="sl-SI" dirty="0"/>
              <a:t> </a:t>
            </a:r>
            <a:r>
              <a:rPr lang="sl-SI" dirty="0" err="1"/>
              <a:t>Toolkit</a:t>
            </a:r>
            <a:r>
              <a:rPr lang="sl-SI" dirty="0"/>
              <a:t> (SET</a:t>
            </a:r>
            <a:r>
              <a:rPr lang="en-US" dirty="0"/>
              <a:t>)</a:t>
            </a:r>
          </a:p>
          <a:p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5800064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Invitation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this sessions, the drinks are on me!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 have been socially hacked by my Slovenian friend!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14534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algn="ctr"/>
            <a:r>
              <a:rPr lang="en-US" sz="7200" b="0" dirty="0"/>
              <a:t>Trust but </a:t>
            </a:r>
            <a:br>
              <a:rPr lang="en-US" sz="7200" b="0" dirty="0"/>
            </a:br>
            <a:r>
              <a:rPr lang="en-US" sz="7200" dirty="0">
                <a:solidFill>
                  <a:srgbClr val="C00000"/>
                </a:solidFill>
              </a:rPr>
              <a:t>verify!</a:t>
            </a:r>
            <a:endParaRPr lang="sl-SI" sz="5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692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/>
              <a:t>DataGrillen</a:t>
            </a:r>
            <a:r>
              <a:rPr lang="en-US" sz="5400" dirty="0"/>
              <a:t> session, yet no awesome SQL content at all.</a:t>
            </a:r>
            <a:br>
              <a:rPr lang="en-US" sz="5400" dirty="0"/>
            </a:br>
            <a:r>
              <a:rPr lang="en-US" sz="3200" b="0" dirty="0"/>
              <a:t> </a:t>
            </a:r>
            <a:br>
              <a:rPr lang="en-US" sz="3600" b="0" dirty="0"/>
            </a:br>
            <a:r>
              <a:rPr lang="en-US" sz="7200" dirty="0">
                <a:solidFill>
                  <a:srgbClr val="C00000"/>
                </a:solidFill>
              </a:rPr>
              <a:t>GASP!</a:t>
            </a:r>
            <a:endParaRPr lang="sl-SI" sz="4000" dirty="0">
              <a:solidFill>
                <a:srgbClr val="C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462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Perception</a:t>
            </a:r>
            <a:br>
              <a:rPr lang="en-US" sz="5400" dirty="0"/>
            </a:br>
            <a:br>
              <a:rPr lang="en-US" sz="5400" dirty="0"/>
            </a:br>
            <a:r>
              <a:rPr lang="en-US" sz="3600" dirty="0"/>
              <a:t> </a:t>
            </a:r>
            <a:br>
              <a:rPr lang="en-US" sz="5400" dirty="0"/>
            </a:br>
            <a:r>
              <a:rPr lang="en-US" sz="5400" dirty="0"/>
              <a:t>It matters!</a:t>
            </a:r>
            <a:endParaRPr lang="sl-SI" sz="4000" b="0" dirty="0">
              <a:solidFill>
                <a:srgbClr val="C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217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Company Attack Vectors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Website</a:t>
            </a:r>
          </a:p>
          <a:p>
            <a:pPr lvl="1"/>
            <a:r>
              <a:rPr lang="en-US" dirty="0"/>
              <a:t>SQL Injection, XSS, CSRF, DDOS, Ransomware </a:t>
            </a:r>
          </a:p>
          <a:p>
            <a:endParaRPr lang="en-US" b="1" dirty="0"/>
          </a:p>
          <a:p>
            <a:r>
              <a:rPr lang="en-US" b="1" dirty="0"/>
              <a:t>Social Engineering</a:t>
            </a:r>
          </a:p>
          <a:p>
            <a:pPr lvl="1"/>
            <a:r>
              <a:rPr lang="en-US" dirty="0"/>
              <a:t>Exploit the human</a:t>
            </a:r>
          </a:p>
          <a:p>
            <a:pPr lvl="1"/>
            <a:endParaRPr lang="en-US" dirty="0"/>
          </a:p>
          <a:p>
            <a:r>
              <a:rPr lang="en-US" dirty="0"/>
              <a:t>Others</a:t>
            </a:r>
          </a:p>
          <a:p>
            <a:pPr lvl="1"/>
            <a:r>
              <a:rPr lang="en-US" dirty="0"/>
              <a:t>GCHQ, NSA, CIA, </a:t>
            </a:r>
            <a:r>
              <a:rPr lang="en-US" dirty="0" err="1"/>
              <a:t>etc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40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algn="ctr"/>
            <a:r>
              <a:rPr lang="en-US" sz="7200" b="0" dirty="0"/>
              <a:t>Amateurs hack systems, </a:t>
            </a:r>
            <a:br>
              <a:rPr lang="en-US" sz="7200" b="0" dirty="0"/>
            </a:br>
            <a:r>
              <a:rPr lang="en-US" sz="7200" b="0" dirty="0"/>
              <a:t>professionals hack </a:t>
            </a:r>
            <a:r>
              <a:rPr lang="en-US" sz="7200" dirty="0">
                <a:solidFill>
                  <a:srgbClr val="C00000"/>
                </a:solidFill>
              </a:rPr>
              <a:t>people</a:t>
            </a:r>
            <a:endParaRPr lang="sl-SI" sz="5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421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Solution vs People Solution</a:t>
            </a:r>
            <a:endParaRPr lang="sl-SI" dirty="0"/>
          </a:p>
        </p:txBody>
      </p:sp>
      <p:sp>
        <p:nvSpPr>
          <p:cNvPr id="5" name="Rectangle 4"/>
          <p:cNvSpPr/>
          <p:nvPr/>
        </p:nvSpPr>
        <p:spPr>
          <a:xfrm>
            <a:off x="7533685" y="6581001"/>
            <a:ext cx="16103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sl-SI" sz="1200" dirty="0">
                <a:latin typeface="Segoe UI" panose="020B0502040204020203" pitchFamily="34" charset="0"/>
                <a:cs typeface="Segoe UI" panose="020B0502040204020203" pitchFamily="34" charset="0"/>
              </a:rPr>
              <a:t>http://xkcd.com/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538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653" y="1865195"/>
            <a:ext cx="6426694" cy="393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51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7271</TotalTime>
  <Words>939</Words>
  <Application>Microsoft Office PowerPoint</Application>
  <PresentationFormat>On-screen Show (4:3)</PresentationFormat>
  <Paragraphs>241</Paragraphs>
  <Slides>45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Arial</vt:lpstr>
      <vt:lpstr>Arial</vt:lpstr>
      <vt:lpstr>Calibri</vt:lpstr>
      <vt:lpstr>Calibri Light</vt:lpstr>
      <vt:lpstr>Segoe UI</vt:lpstr>
      <vt:lpstr>Segoe UI Light</vt:lpstr>
      <vt:lpstr>Wingdings</vt:lpstr>
      <vt:lpstr>Office Theme</vt:lpstr>
      <vt:lpstr>Social Engineering:   Hacking People</vt:lpstr>
      <vt:lpstr>About me</vt:lpstr>
      <vt:lpstr>DataGrillen session, yet no awesome SQL content at all.   GASP!</vt:lpstr>
      <vt:lpstr>DataGrillen session, yet no awesome SQL content at all.   GASP!</vt:lpstr>
      <vt:lpstr>DataGrillen session, yet no awesome SQL content at all.   GASP!</vt:lpstr>
      <vt:lpstr>Perception    It matters!</vt:lpstr>
      <vt:lpstr>Company Attack Vectors</vt:lpstr>
      <vt:lpstr>Amateurs hack systems,  professionals hack people</vt:lpstr>
      <vt:lpstr>Tech Solution vs People Solution</vt:lpstr>
      <vt:lpstr>A few examples…</vt:lpstr>
      <vt:lpstr>A few examples…</vt:lpstr>
      <vt:lpstr>A few examples…</vt:lpstr>
      <vt:lpstr>A few examples…</vt:lpstr>
      <vt:lpstr>A few examples…</vt:lpstr>
      <vt:lpstr>Social Engineering</vt:lpstr>
      <vt:lpstr>Profiling</vt:lpstr>
      <vt:lpstr>Contact - Calling</vt:lpstr>
      <vt:lpstr>Contact - Calling</vt:lpstr>
      <vt:lpstr>Contact - Phishing</vt:lpstr>
      <vt:lpstr>Unicode URL Security Issues</vt:lpstr>
      <vt:lpstr>Contact - Phishing</vt:lpstr>
      <vt:lpstr>Contact - Phishing</vt:lpstr>
      <vt:lpstr>Contact - Phishing</vt:lpstr>
      <vt:lpstr>Emotional motivators</vt:lpstr>
      <vt:lpstr>Contact – AI</vt:lpstr>
      <vt:lpstr>Contact – In person</vt:lpstr>
      <vt:lpstr>Shoulder Surfing</vt:lpstr>
      <vt:lpstr>Being cheeky</vt:lpstr>
      <vt:lpstr>Elicitation</vt:lpstr>
      <vt:lpstr>Rapport</vt:lpstr>
      <vt:lpstr>Body Language</vt:lpstr>
      <vt:lpstr>Be Genuine, Appeal To Ego</vt:lpstr>
      <vt:lpstr>Communication Style </vt:lpstr>
      <vt:lpstr>Anchoring</vt:lpstr>
      <vt:lpstr>Anchoring</vt:lpstr>
      <vt:lpstr>Anchoring</vt:lpstr>
      <vt:lpstr>The “powerful” combo</vt:lpstr>
      <vt:lpstr>Elicitation</vt:lpstr>
      <vt:lpstr>“Advanced” level</vt:lpstr>
      <vt:lpstr>How good are they?</vt:lpstr>
      <vt:lpstr>Social Engineering – Prevention</vt:lpstr>
      <vt:lpstr>Social Engineering</vt:lpstr>
      <vt:lpstr>Things to Remember</vt:lpstr>
      <vt:lpstr>Invitation</vt:lpstr>
      <vt:lpstr>Trust but  verify!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Injection</dc:title>
  <dc:creator>Mladen Prajdic</dc:creator>
  <cp:lastModifiedBy>Mladen Prajdic</cp:lastModifiedBy>
  <cp:revision>946</cp:revision>
  <dcterms:created xsi:type="dcterms:W3CDTF">2013-03-09T01:50:44Z</dcterms:created>
  <dcterms:modified xsi:type="dcterms:W3CDTF">2024-05-15T21:46:20Z</dcterms:modified>
</cp:coreProperties>
</file>

<file path=docProps/thumbnail.jpeg>
</file>